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09" r:id="rId2"/>
    <p:sldId id="364" r:id="rId3"/>
    <p:sldId id="414" r:id="rId4"/>
    <p:sldId id="415" r:id="rId5"/>
    <p:sldId id="41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99"/>
    <a:srgbClr val="FF0000"/>
    <a:srgbClr val="FF3300"/>
    <a:srgbClr val="4C332D"/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822CA-4794-4008-9CEC-73A96EF9635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6BE30-2288-4739-B822-49CBD231A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3095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1304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763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153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3196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76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25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5330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215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88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527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8FBFC-D0ED-4CEA-A5F5-D9D2C7DE674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99AE9-B5DF-4E78-983F-4365DF0E8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053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954" y="587830"/>
            <a:ext cx="11872047" cy="3187336"/>
          </a:xfrm>
        </p:spPr>
        <p:txBody>
          <a:bodyPr>
            <a:noAutofit/>
          </a:bodyPr>
          <a:lstStyle/>
          <a:p>
            <a:pPr lvl="0"/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СОВЕРШЕНСТВОВАНИЕ СИСТЕМЫ ОБУЧЕНИЯ.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РАЗВИТИЕ </a:t>
            </a:r>
            <a:r>
              <a:rPr lang="ru-RU" sz="3200" b="1" dirty="0" smtClean="0">
                <a:solidFill>
                  <a:srgbClr val="002060"/>
                </a:solidFill>
              </a:rPr>
              <a:t>ФУНКЦИОНАЛЬНОЙ ГРАМОТНОСТИ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5C4B2E-EB75-4C87-9883-51863D5A52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791744" y="3739944"/>
            <a:ext cx="8096744" cy="1440160"/>
          </a:xfrm>
          <a:prstGeom prst="rect">
            <a:avLst/>
          </a:prstGeom>
          <a:ln>
            <a:noFill/>
          </a:ln>
          <a:effectLst/>
        </p:spPr>
        <p:txBody>
          <a:bodyPr vert="horz" lIns="121914" tIns="60957" rIns="121914" bIns="60957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700" b="1" dirty="0" smtClean="0">
                <a:solidFill>
                  <a:srgbClr val="002060"/>
                </a:solidFill>
              </a:rPr>
              <a:t>Кашапова Л.Р., заместитель директора по учебной работе МБОУ «СОШ №8</a:t>
            </a:r>
            <a:r>
              <a:rPr lang="ru-RU" sz="2700" b="1" dirty="0" smtClean="0">
                <a:solidFill>
                  <a:srgbClr val="002060"/>
                </a:solidFill>
              </a:rPr>
              <a:t>»</a:t>
            </a:r>
            <a:r>
              <a:rPr lang="en-US" sz="2700" b="1" dirty="0" smtClean="0">
                <a:solidFill>
                  <a:srgbClr val="002060"/>
                </a:solidFill>
              </a:rPr>
              <a:t>  </a:t>
            </a:r>
            <a:endParaRPr lang="ru-RU" sz="2900" b="1" i="1" dirty="0">
              <a:solidFill>
                <a:srgbClr val="1F497D"/>
              </a:solidFill>
            </a:endParaRPr>
          </a:p>
          <a:p>
            <a:pPr algn="r" fontAlgn="base">
              <a:spcBef>
                <a:spcPts val="0"/>
              </a:spcBef>
              <a:spcAft>
                <a:spcPct val="0"/>
              </a:spcAft>
              <a:defRPr/>
            </a:pPr>
            <a:endParaRPr lang="ru-RU" sz="2900" b="1" i="1" dirty="0">
              <a:solidFill>
                <a:srgbClr val="1F497D"/>
              </a:solidFill>
            </a:endParaRPr>
          </a:p>
        </p:txBody>
      </p:sp>
      <p:pic>
        <p:nvPicPr>
          <p:cNvPr id="1026" name="Picture 2" descr="D:\ICL\Desktop\Depositphotos_144053047_m-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584" y="504236"/>
            <a:ext cx="3425236" cy="23826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4745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832203" y="3219346"/>
            <a:ext cx="9218292" cy="792088"/>
          </a:xfrm>
          <a:prstGeom prst="rect">
            <a:avLst/>
          </a:prstGeom>
        </p:spPr>
        <p:txBody>
          <a:bodyPr lIns="121909" tIns="60954" rIns="121909" bIns="60954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chemeClr val="accent6">
                  <a:lumMod val="50000"/>
                </a:schemeClr>
              </a:buCl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35859" y="5643319"/>
            <a:ext cx="8492140" cy="430879"/>
          </a:xfrm>
          <a:prstGeom prst="rect">
            <a:avLst/>
          </a:prstGeom>
        </p:spPr>
        <p:txBody>
          <a:bodyPr wrap="square" lIns="121909" tIns="60954" rIns="121909" bIns="60954">
            <a:spAutoFit/>
          </a:bodyPr>
          <a:lstStyle/>
          <a:p>
            <a:pPr algn="ctr">
              <a:spcBef>
                <a:spcPts val="1333"/>
              </a:spcBef>
              <a:defRPr/>
            </a:pP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6158" y="2522621"/>
            <a:ext cx="4569455" cy="615549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Готовность взаимодействовать с окружающим миром</a:t>
            </a:r>
            <a:endParaRPr lang="ru-RU" sz="1600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70135" y="2548666"/>
            <a:ext cx="4633196" cy="369328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Готовность</a:t>
            </a:r>
            <a:r>
              <a:rPr lang="ru-RU" sz="1600" dirty="0" smtClean="0">
                <a:solidFill>
                  <a:srgbClr val="0070C0"/>
                </a:solidFill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решать</a:t>
            </a:r>
            <a:r>
              <a:rPr lang="ru-RU" sz="1600" dirty="0" smtClean="0">
                <a:solidFill>
                  <a:srgbClr val="0070C0"/>
                </a:solidFill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учебные</a:t>
            </a:r>
            <a:r>
              <a:rPr lang="ru-RU" sz="1600" dirty="0" smtClean="0">
                <a:solidFill>
                  <a:srgbClr val="0070C0"/>
                </a:solidFill>
                <a:ea typeface="Calibri"/>
                <a:cs typeface="Times New Roman"/>
              </a:rPr>
              <a:t> и </a:t>
            </a:r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житейские</a:t>
            </a:r>
            <a:r>
              <a:rPr lang="ru-RU" sz="1600" dirty="0" smtClean="0">
                <a:solidFill>
                  <a:srgbClr val="0070C0"/>
                </a:solidFill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задачи</a:t>
            </a:r>
            <a:endParaRPr lang="ru-RU" sz="1600" b="1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95075" y="3317007"/>
            <a:ext cx="1946588" cy="11828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195074" y="3513034"/>
            <a:ext cx="1946588" cy="8617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4800" b="1" dirty="0" smtClean="0">
                <a:solidFill>
                  <a:srgbClr val="A8246F"/>
                </a:solidFill>
                <a:ea typeface="Times New Roman"/>
                <a:cs typeface="Arial" panose="020B0604020202020204" pitchFamily="34" charset="0"/>
              </a:rPr>
              <a:t>ФГ</a:t>
            </a:r>
            <a:endParaRPr lang="ru-RU" sz="4800" b="1" dirty="0">
              <a:solidFill>
                <a:srgbClr val="A8246F"/>
              </a:solidFill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6788" y="4072864"/>
            <a:ext cx="4533669" cy="369328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Способность</a:t>
            </a:r>
            <a:r>
              <a:rPr lang="ru-RU" sz="1600" dirty="0" smtClean="0">
                <a:solidFill>
                  <a:srgbClr val="0070C0"/>
                </a:solidFill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строить</a:t>
            </a:r>
            <a:r>
              <a:rPr lang="ru-RU" sz="1600" dirty="0" smtClean="0">
                <a:solidFill>
                  <a:srgbClr val="0070C0"/>
                </a:solidFill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ea typeface="Calibri"/>
                <a:cs typeface="Times New Roman"/>
              </a:rPr>
              <a:t>отношения</a:t>
            </a:r>
            <a:endParaRPr lang="ru-RU" sz="1600" b="1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58795" y="4035943"/>
            <a:ext cx="4644536" cy="523208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121909" tIns="60954" rIns="121909" bIns="60954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Владение рефлексивными умениями  </a:t>
            </a:r>
            <a:r>
              <a:rPr lang="ru-RU" sz="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43472" y="5301208"/>
            <a:ext cx="9721080" cy="369328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 rtlCol="0">
            <a:spAutoFit/>
          </a:bodyPr>
          <a:lstStyle/>
          <a:p>
            <a:pPr algn="ctr"/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19011365">
            <a:off x="6431547" y="2791801"/>
            <a:ext cx="698651" cy="588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13724501">
            <a:off x="5315644" y="2787330"/>
            <a:ext cx="678207" cy="673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2347451">
            <a:off x="6651248" y="4309978"/>
            <a:ext cx="76015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8426145">
            <a:off x="5081146" y="4305696"/>
            <a:ext cx="69340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63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38849" y="1607"/>
            <a:ext cx="10416483" cy="830985"/>
          </a:xfrm>
          <a:prstGeom prst="rect">
            <a:avLst/>
          </a:prstGeom>
          <a:noFill/>
        </p:spPr>
        <p:txBody>
          <a:bodyPr wrap="square" lIns="121909" tIns="60954" rIns="121909" bIns="60954" rtlCol="0">
            <a:spAutoFit/>
          </a:bodyPr>
          <a:lstStyle/>
          <a:p>
            <a:pPr algn="ctr"/>
            <a:endParaRPr lang="ru-RU" b="1" dirty="0" smtClean="0">
              <a:ln>
                <a:solidFill>
                  <a:srgbClr val="C0504D">
                    <a:lumMod val="75000"/>
                  </a:srgbClr>
                </a:solidFill>
              </a:ln>
              <a:solidFill>
                <a:srgbClr val="C00000"/>
              </a:solidFill>
              <a:latin typeface="Garamond" pitchFamily="18" charset="0"/>
            </a:endParaRPr>
          </a:p>
          <a:p>
            <a:pPr algn="ctr"/>
            <a:r>
              <a:rPr lang="ru-RU" sz="2800" b="1" dirty="0" smtClean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C00000"/>
                </a:solidFill>
                <a:latin typeface="Garamond" pitchFamily="18" charset="0"/>
              </a:rPr>
              <a:t>КОМПОНЕНТЫ ФУНКЦИОНАЛЬНОЙ ГРАМОТНОСТИ </a:t>
            </a:r>
            <a:endParaRPr lang="ru-RU" sz="2800" b="1" dirty="0">
              <a:ln>
                <a:solidFill>
                  <a:srgbClr val="C0504D">
                    <a:lumMod val="75000"/>
                  </a:srgbClr>
                </a:solidFill>
              </a:ln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62948" y="1071154"/>
            <a:ext cx="384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032000" y="719666"/>
          <a:ext cx="8128000" cy="4609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1096184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Интегративные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Предметные</a:t>
                      </a:r>
                      <a:endParaRPr lang="ru-RU" sz="3200" dirty="0"/>
                    </a:p>
                  </a:txBody>
                  <a:tcPr/>
                </a:tc>
              </a:tr>
              <a:tr h="351379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Читательская 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Информационная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Коммуникативная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Социальная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Языковая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Литературная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Математическая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Естественнонаучная 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810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Читательская грамотность: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4508" y="1734185"/>
            <a:ext cx="10515600" cy="435133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Потребность в читательской деятельности с целью успешной социализации, саморазвития;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Готовность к смысловому чтению – восприятию текстов, анализу, оценке, интерпретации и обобщению представленной в них информации;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Способность извлекать необходимую информацию для ее преобразования в соответствии с учебной задачей;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Ориентироваться с помощью текстовой информации в жизненных ситуациях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Цель чтения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Чтение с целью получения опыта эстетического переживания и познания мира при чтении</a:t>
            </a:r>
          </a:p>
          <a:p>
            <a:r>
              <a:rPr lang="ru-RU" dirty="0" smtClean="0"/>
              <a:t>2. Чтение с целью получения и использования информации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В связи с этими целями используем художественные и информационные тексты, формат разнообразный</a:t>
            </a:r>
            <a:r>
              <a:rPr lang="ru-RU" smtClean="0"/>
              <a:t>, сплошные </a:t>
            </a:r>
            <a:r>
              <a:rPr lang="ru-RU" dirty="0" smtClean="0"/>
              <a:t>тексты и тексты, содержащие карты, схемы и т.д. </a:t>
            </a:r>
          </a:p>
        </p:txBody>
      </p:sp>
      <p:pic>
        <p:nvPicPr>
          <p:cNvPr id="2050" name="Picture 2" descr="D:\ICL\Desktop\Pirls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274319"/>
            <a:ext cx="3788228" cy="1554481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>
            <a:off x="5799909" y="337021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</TotalTime>
  <Words>152</Words>
  <Application>Microsoft Office PowerPoint</Application>
  <PresentationFormat>Произвольный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СОВЕРШЕНСТВОВАНИЕ СИСТЕМЫ ОБУЧЕНИЯ.  РАЗВИТИЕ ФУНКЦИОНАЛЬНОЙ ГРАМОТНОСТИ</vt:lpstr>
      <vt:lpstr>Слайд 2</vt:lpstr>
      <vt:lpstr>Слайд 3</vt:lpstr>
      <vt:lpstr>Читательская грамотность:</vt:lpstr>
      <vt:lpstr>Цель чтения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272</cp:revision>
  <cp:lastPrinted>2019-04-02T09:48:42Z</cp:lastPrinted>
  <dcterms:created xsi:type="dcterms:W3CDTF">2018-11-14T07:42:24Z</dcterms:created>
  <dcterms:modified xsi:type="dcterms:W3CDTF">2020-09-16T11:11:56Z</dcterms:modified>
</cp:coreProperties>
</file>